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0" r:id="rId3"/>
    <p:sldId id="258" r:id="rId4"/>
    <p:sldId id="265" r:id="rId5"/>
    <p:sldId id="264" r:id="rId6"/>
    <p:sldId id="261" r:id="rId7"/>
    <p:sldId id="266" r:id="rId8"/>
    <p:sldId id="272" r:id="rId9"/>
    <p:sldId id="271" r:id="rId10"/>
    <p:sldId id="270" r:id="rId11"/>
    <p:sldId id="267" r:id="rId12"/>
    <p:sldId id="269" r:id="rId13"/>
    <p:sldId id="273" r:id="rId14"/>
    <p:sldId id="26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6/9/2024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6/9/2024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6/9/2024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6/9/2024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6/9/2024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6/9/2024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6/9/2024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6/9/2024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000" dirty="0"/>
              <a:t>Visualization of operations on tree data structures: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789796"/>
            <a:ext cx="6136996" cy="4956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20232.OOP.Mini-Project.Group04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7DA7201-BCCC-3A96-BFC4-3B2278224471}"/>
              </a:ext>
            </a:extLst>
          </p:cNvPr>
          <p:cNvSpPr txBox="1">
            <a:spLocks/>
          </p:cNvSpPr>
          <p:nvPr/>
        </p:nvSpPr>
        <p:spPr>
          <a:xfrm>
            <a:off x="386634" y="4301319"/>
            <a:ext cx="6136996" cy="4956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Lecturer: </a:t>
            </a:r>
            <a:r>
              <a:rPr lang="en-US" sz="2800" b="0" dirty="0" err="1"/>
              <a:t>Prof.Nguyen</a:t>
            </a:r>
            <a:r>
              <a:rPr lang="en-US" sz="2800" b="0" dirty="0"/>
              <a:t> </a:t>
            </a:r>
            <a:r>
              <a:rPr lang="en-US" sz="2800" b="0" dirty="0" err="1"/>
              <a:t>Thi</a:t>
            </a:r>
            <a:r>
              <a:rPr lang="en-US" sz="2800" b="0" dirty="0"/>
              <a:t> Thu Trang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9678-0ACE-33D5-96A3-29505627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OOP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6FA5E-1FE0-BBCD-6750-D21AF7FFCD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1"/>
            <a:ext cx="3606664" cy="436098"/>
          </a:xfrm>
        </p:spPr>
        <p:txBody>
          <a:bodyPr/>
          <a:lstStyle/>
          <a:p>
            <a:r>
              <a:rPr lang="en-US" dirty="0"/>
              <a:t>Single Inheritance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FD884-0558-3212-3777-C1655B2A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6949B-91BE-864A-C9FA-BB353278F37C}"/>
              </a:ext>
            </a:extLst>
          </p:cNvPr>
          <p:cNvSpPr txBox="1"/>
          <p:nvPr/>
        </p:nvSpPr>
        <p:spPr>
          <a:xfrm>
            <a:off x="337540" y="1766456"/>
            <a:ext cx="11854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single inheritance, subclasses inherit the features of one superclass. In the image below, </a:t>
            </a:r>
            <a:r>
              <a:rPr lang="en-US" dirty="0" err="1"/>
              <a:t>StackPane</a:t>
            </a:r>
            <a:r>
              <a:rPr lang="en-US" dirty="0"/>
              <a:t> class and </a:t>
            </a:r>
            <a:r>
              <a:rPr lang="en-US" dirty="0" err="1"/>
              <a:t>Initializable</a:t>
            </a:r>
            <a:r>
              <a:rPr lang="en-US" dirty="0"/>
              <a:t> class – which is a JavaFX class serves as a base class for the derived Node class and </a:t>
            </a:r>
            <a:r>
              <a:rPr lang="en-US" dirty="0" err="1"/>
              <a:t>TreeScreenController</a:t>
            </a:r>
            <a:r>
              <a:rPr lang="en-US" dirty="0"/>
              <a:t> class.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88E76-1E1D-5C8B-F61B-384E6FD3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12" y="2803154"/>
            <a:ext cx="8808748" cy="1381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CDD998-5F62-1800-942A-2DA8EEC4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712" y="4392903"/>
            <a:ext cx="8808748" cy="15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7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OOP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0"/>
            <a:ext cx="5571942" cy="436099"/>
          </a:xfrm>
        </p:spPr>
        <p:txBody>
          <a:bodyPr/>
          <a:lstStyle/>
          <a:p>
            <a:r>
              <a:rPr lang="en-US" dirty="0"/>
              <a:t>Hierarchical Inheritance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C04CF-1B28-27CB-09DD-4FE851CB9D7E}"/>
              </a:ext>
            </a:extLst>
          </p:cNvPr>
          <p:cNvSpPr txBox="1"/>
          <p:nvPr/>
        </p:nvSpPr>
        <p:spPr>
          <a:xfrm>
            <a:off x="628649" y="1813214"/>
            <a:ext cx="10396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Hierarchical Inheritance, The </a:t>
            </a:r>
            <a:r>
              <a:rPr lang="en-US" dirty="0" err="1"/>
              <a:t>GenericTree</a:t>
            </a:r>
            <a:r>
              <a:rPr lang="en-US" dirty="0"/>
              <a:t> class serves as a superclass (base class) for more than one subclass. In the below image, class </a:t>
            </a:r>
            <a:r>
              <a:rPr lang="en-US" dirty="0" err="1"/>
              <a:t>GenericTree</a:t>
            </a:r>
            <a:r>
              <a:rPr lang="en-US" dirty="0"/>
              <a:t> serves as a base class for the derived classes </a:t>
            </a:r>
            <a:r>
              <a:rPr lang="en-US" dirty="0" err="1"/>
              <a:t>BinaryTree</a:t>
            </a:r>
            <a:r>
              <a:rPr lang="en-US" dirty="0"/>
              <a:t>, </a:t>
            </a:r>
            <a:r>
              <a:rPr lang="en-US" dirty="0" err="1"/>
              <a:t>BalancedTree</a:t>
            </a:r>
            <a:r>
              <a:rPr lang="en-US" dirty="0"/>
              <a:t>, and </a:t>
            </a:r>
            <a:r>
              <a:rPr lang="en-US" dirty="0" err="1"/>
              <a:t>BalancedBinaryTree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A83A4-5846-E394-9A50-280E3BD2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39" y="3283674"/>
            <a:ext cx="5571943" cy="1064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5DDEE-B870-A9CA-B3E8-05FC089E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06" y="4915893"/>
            <a:ext cx="6331804" cy="693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736D3-1C2B-09B2-D4F1-F83A5C34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070" y="3283674"/>
            <a:ext cx="5392882" cy="10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9D9D-BA84-D270-7F6A-A67F3489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OOP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23FC6-344A-7CA8-6CCE-A08907088A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1"/>
            <a:ext cx="4548360" cy="436098"/>
          </a:xfrm>
        </p:spPr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381D-9C95-9DDA-2C09-6C2AE9D6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BCD13-B3D7-663A-F7BB-57F676AD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0" y="1744842"/>
            <a:ext cx="7075136" cy="1775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66E3-61A5-AB07-E23C-53E2C6FCB0E6}"/>
              </a:ext>
            </a:extLst>
          </p:cNvPr>
          <p:cNvSpPr txBox="1"/>
          <p:nvPr/>
        </p:nvSpPr>
        <p:spPr>
          <a:xfrm>
            <a:off x="659674" y="4016829"/>
            <a:ext cx="813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dirty="0" err="1"/>
              <a:t>MainController</a:t>
            </a:r>
            <a:r>
              <a:rPr lang="en-US" dirty="0"/>
              <a:t> class, the initialize method – which is a method of the class </a:t>
            </a:r>
            <a:r>
              <a:rPr lang="en-US" dirty="0" err="1"/>
              <a:t>Initializable</a:t>
            </a:r>
            <a:r>
              <a:rPr lang="en-US" dirty="0"/>
              <a:t> in JavaFX is </a:t>
            </a:r>
            <a:r>
              <a:rPr lang="en-US" dirty="0" err="1"/>
              <a:t>overrided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94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6C28-9199-4839-660F-97B092384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OOP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6C14E-8AAB-EA62-1CEB-591B9C3DFE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1"/>
            <a:ext cx="4073402" cy="436098"/>
          </a:xfrm>
        </p:spPr>
        <p:txBody>
          <a:bodyPr/>
          <a:lstStyle/>
          <a:p>
            <a:r>
              <a:rPr lang="en-US" dirty="0"/>
              <a:t>Polymorphism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436A7-81BE-D76A-11AC-3CCDA3A8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E9B36-AFB9-C2B0-633A-8B263E37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0" y="2446994"/>
            <a:ext cx="8482209" cy="2484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5B310-B005-5254-9CB2-D7F4671C94A6}"/>
              </a:ext>
            </a:extLst>
          </p:cNvPr>
          <p:cNvSpPr txBox="1"/>
          <p:nvPr/>
        </p:nvSpPr>
        <p:spPr>
          <a:xfrm>
            <a:off x="502920" y="1691640"/>
            <a:ext cx="785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insertNode</a:t>
            </a:r>
            <a:r>
              <a:rPr lang="en-US" dirty="0"/>
              <a:t> method in the </a:t>
            </a:r>
            <a:r>
              <a:rPr lang="en-US" dirty="0" err="1"/>
              <a:t>GenericTree</a:t>
            </a:r>
            <a:r>
              <a:rPr lang="en-US" dirty="0"/>
              <a:t> class is override in the </a:t>
            </a:r>
            <a:r>
              <a:rPr lang="en-US" dirty="0" err="1"/>
              <a:t>BinaryTreeClass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89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1" y="1049357"/>
            <a:ext cx="5603723" cy="635066"/>
          </a:xfrm>
        </p:spPr>
        <p:txBody>
          <a:bodyPr/>
          <a:lstStyle/>
          <a:p>
            <a:r>
              <a:rPr lang="en-US" dirty="0"/>
              <a:t>https://youtu.be/Cfzf-DPqFNs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scenario with video 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167A8-1A01-8360-93C1-AA01065B3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045" y="1684423"/>
            <a:ext cx="4745512" cy="474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 &amp;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2885359"/>
          </a:xfrm>
        </p:spPr>
        <p:txBody>
          <a:bodyPr/>
          <a:lstStyle/>
          <a:p>
            <a:r>
              <a:rPr lang="en-US" dirty="0"/>
              <a:t>Phan Viet Anh – 20225566: implement the tree screen controller class, make report and slide.</a:t>
            </a:r>
          </a:p>
          <a:p>
            <a:r>
              <a:rPr lang="en-US" dirty="0"/>
              <a:t>Nguyen The Hung – 20225573: design class </a:t>
            </a:r>
            <a:r>
              <a:rPr lang="en-US"/>
              <a:t>diagram, implement </a:t>
            </a:r>
            <a:r>
              <a:rPr lang="en-US" dirty="0"/>
              <a:t>the main menu, tree screen and main menu controller class, complete the report</a:t>
            </a:r>
          </a:p>
          <a:p>
            <a:r>
              <a:rPr lang="en-US" dirty="0"/>
              <a:t>Le Hai </a:t>
            </a:r>
            <a:r>
              <a:rPr lang="en-US" dirty="0" err="1"/>
              <a:t>Nhat</a:t>
            </a:r>
            <a:r>
              <a:rPr lang="en-US" dirty="0"/>
              <a:t> – 20225583: implement the algorithm class of the tree data structure, complete the report, GUI and final code modify.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project titled “Visualization of Operations on Tree Data Structures” is a Java-based graphical application that visually illustrates different operations on tree data structures. The aim of this project is to aid users in gaining a deeper understanding of the functioning of tree data structures and the impact of various operations on them. In this project, an application is developed that allows a user to select and visualize one of the four types of tree data structures: general, binary, balanced tree, and balanced binary tree. The operation menu offers six options: create tree, insert node, delete node, update node, search node, and traverse node.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Usecase</a:t>
            </a:r>
            <a:r>
              <a:rPr lang="en-US" dirty="0"/>
              <a:t>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diagram of a tree&#10;&#10;Description automatically generated">
            <a:extLst>
              <a:ext uri="{FF2B5EF4-FFF2-40B4-BE49-F238E27FC236}">
                <a16:creationId xmlns:a16="http://schemas.microsoft.com/office/drawing/2014/main" id="{5E33EAAE-6D1B-ECBD-6E8C-6F0093CED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28" y="1071306"/>
            <a:ext cx="8270543" cy="5116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Class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55C7B3-5A84-2D88-4D16-EFA5C14E9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2" y="1253759"/>
            <a:ext cx="8262259" cy="50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for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F4CBC1F-BF5B-5DE9-A993-1A422C08C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67" y="1213469"/>
            <a:ext cx="7348391" cy="4958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DED60-1F09-3401-3FA3-E62516FC33F7}"/>
              </a:ext>
            </a:extLst>
          </p:cNvPr>
          <p:cNvSpPr txBox="1"/>
          <p:nvPr/>
        </p:nvSpPr>
        <p:spPr>
          <a:xfrm>
            <a:off x="41564" y="740228"/>
            <a:ext cx="385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Diagram for Algorithm package:</a:t>
            </a:r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for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AFFCB-51D7-D235-2D0D-615185E611F2}"/>
              </a:ext>
            </a:extLst>
          </p:cNvPr>
          <p:cNvSpPr txBox="1"/>
          <p:nvPr/>
        </p:nvSpPr>
        <p:spPr>
          <a:xfrm>
            <a:off x="41564" y="740228"/>
            <a:ext cx="385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Diagram for App package:</a:t>
            </a:r>
          </a:p>
        </p:txBody>
      </p:sp>
      <p:pic>
        <p:nvPicPr>
          <p:cNvPr id="10" name="Picture 9" descr="A yellow box with black text&#10;&#10;Description automatically generated">
            <a:extLst>
              <a:ext uri="{FF2B5EF4-FFF2-40B4-BE49-F238E27FC236}">
                <a16:creationId xmlns:a16="http://schemas.microsoft.com/office/drawing/2014/main" id="{E825F882-E78F-1AE1-3FB2-FF68FDBD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363060"/>
            <a:ext cx="9013636" cy="461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for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AFFCB-51D7-D235-2D0D-615185E611F2}"/>
              </a:ext>
            </a:extLst>
          </p:cNvPr>
          <p:cNvSpPr txBox="1"/>
          <p:nvPr/>
        </p:nvSpPr>
        <p:spPr>
          <a:xfrm>
            <a:off x="41564" y="740228"/>
            <a:ext cx="385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Diagram for Controller package: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C8D92EA-097D-93C7-4098-E5599B1E5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18" y="1243997"/>
            <a:ext cx="6021531" cy="499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4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543A-D08E-6FA5-61D1-B3141886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OOP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25659-EC2C-251C-E37F-F0D88A2744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3415595" cy="436099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72804-1153-A5CC-DF30-B19677D5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38DE9-9E1E-CD54-C589-22B072BC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5" y="1796653"/>
            <a:ext cx="5629815" cy="4028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5318F2-C8E1-51A1-B88F-887BC43F6302}"/>
              </a:ext>
            </a:extLst>
          </p:cNvPr>
          <p:cNvSpPr txBox="1"/>
          <p:nvPr/>
        </p:nvSpPr>
        <p:spPr>
          <a:xfrm>
            <a:off x="6411192" y="1796653"/>
            <a:ext cx="4831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Technically in encapsulation, the variables or data of the </a:t>
            </a:r>
            <a:r>
              <a:rPr lang="en-US" dirty="0" err="1"/>
              <a:t>GenericTree</a:t>
            </a:r>
            <a:r>
              <a:rPr lang="en-US" dirty="0"/>
              <a:t> class is hidden from any other class and can be accessed only through any member function of its own class in which it is declared.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FEA16-6C99-079F-43A3-7ACFBD40637A}"/>
              </a:ext>
            </a:extLst>
          </p:cNvPr>
          <p:cNvSpPr txBox="1"/>
          <p:nvPr/>
        </p:nvSpPr>
        <p:spPr>
          <a:xfrm>
            <a:off x="6312479" y="5325341"/>
            <a:ext cx="5824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EX: The </a:t>
            </a:r>
            <a:r>
              <a:rPr lang="en-US" dirty="0" err="1"/>
              <a:t>getState</a:t>
            </a:r>
            <a:r>
              <a:rPr lang="en-US" dirty="0"/>
              <a:t> method is used in the </a:t>
            </a:r>
            <a:r>
              <a:rPr lang="en-US" dirty="0" err="1"/>
              <a:t>TreeScreenController</a:t>
            </a:r>
            <a:r>
              <a:rPr lang="en-US" dirty="0"/>
              <a:t> class to access the state variables of the </a:t>
            </a:r>
            <a:r>
              <a:rPr lang="en-US" dirty="0" err="1"/>
              <a:t>GenericTree</a:t>
            </a:r>
            <a:r>
              <a:rPr lang="en-US" dirty="0"/>
              <a:t> class.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D809CC-7633-7C4C-9A60-E0CB42CC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192" y="3618540"/>
            <a:ext cx="5071154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8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490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Lato</vt:lpstr>
      <vt:lpstr>Office Theme</vt:lpstr>
      <vt:lpstr>PowerPoint Presentation</vt:lpstr>
      <vt:lpstr>Members &amp; assignment</vt:lpstr>
      <vt:lpstr>Problem Statement</vt:lpstr>
      <vt:lpstr>Usecase Diagram</vt:lpstr>
      <vt:lpstr>General Class Diagram</vt:lpstr>
      <vt:lpstr>Class Diagram for packages</vt:lpstr>
      <vt:lpstr>Class Diagram for packages</vt:lpstr>
      <vt:lpstr>Class Diagram for packages</vt:lpstr>
      <vt:lpstr>Explanation of OOP techniques</vt:lpstr>
      <vt:lpstr>Explanation of OOP techniques</vt:lpstr>
      <vt:lpstr>Explanation of OOP techniques</vt:lpstr>
      <vt:lpstr>Explanation of OOP techniques</vt:lpstr>
      <vt:lpstr>Explanation of OOP techniques</vt:lpstr>
      <vt:lpstr>Demo scenario with video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Hải Nhật</cp:lastModifiedBy>
  <cp:revision>16</cp:revision>
  <dcterms:created xsi:type="dcterms:W3CDTF">2021-05-28T04:32:29Z</dcterms:created>
  <dcterms:modified xsi:type="dcterms:W3CDTF">2024-06-09T15:27:41Z</dcterms:modified>
</cp:coreProperties>
</file>